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1"/>
    <p:sldMasterId id="2147483767" r:id="rId2"/>
  </p:sldMasterIdLst>
  <p:sldIdLst>
    <p:sldId id="256" r:id="rId3"/>
    <p:sldId id="257" r:id="rId4"/>
    <p:sldId id="276" r:id="rId5"/>
    <p:sldId id="275" r:id="rId6"/>
    <p:sldId id="258" r:id="rId7"/>
    <p:sldId id="259" r:id="rId8"/>
    <p:sldId id="260" r:id="rId9"/>
    <p:sldId id="261" r:id="rId10"/>
    <p:sldId id="263" r:id="rId11"/>
    <p:sldId id="264" r:id="rId12"/>
    <p:sldId id="273" r:id="rId13"/>
    <p:sldId id="265" r:id="rId14"/>
    <p:sldId id="266" r:id="rId15"/>
    <p:sldId id="267" r:id="rId16"/>
    <p:sldId id="269" r:id="rId17"/>
    <p:sldId id="268" r:id="rId18"/>
    <p:sldId id="279" r:id="rId19"/>
    <p:sldId id="277" r:id="rId20"/>
    <p:sldId id="278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5FF"/>
    <a:srgbClr val="054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72"/>
    <p:restoredTop sz="93041"/>
  </p:normalViewPr>
  <p:slideViewPr>
    <p:cSldViewPr snapToGrid="0" snapToObjects="1">
      <p:cViewPr varScale="1">
        <p:scale>
          <a:sx n="100" d="100"/>
          <a:sy n="100" d="100"/>
        </p:scale>
        <p:origin x="11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37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65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322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926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3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992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299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997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0681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9521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413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57970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222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BR"/>
              <a:t>Clique no ícone para adicionar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696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139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85057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69716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7725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7102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0286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77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049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67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837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91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954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106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90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723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2F8F4-FB35-CE4E-9263-0F768C876CAA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AB647-F6D4-C540-AE74-CCB8C132C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9809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6025EF-1433-3445-AF55-D51945DE7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1130" y="1793654"/>
            <a:ext cx="7315200" cy="2013712"/>
          </a:xfrm>
        </p:spPr>
        <p:txBody>
          <a:bodyPr>
            <a:noAutofit/>
          </a:bodyPr>
          <a:lstStyle/>
          <a:p>
            <a:r>
              <a:rPr lang="pt-BR" sz="4000" dirty="0"/>
              <a:t>A AVALIAÇÃO DA APRENDIZAGEM: CRITÉRIOS, PLANEJAMENTO E EXPERIÊNCIAS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2B98CFC-93AC-7246-8994-B05B8B926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4210493"/>
            <a:ext cx="7799437" cy="1701209"/>
          </a:xfrm>
        </p:spPr>
        <p:txBody>
          <a:bodyPr>
            <a:normAutofit lnSpcReduction="10000"/>
          </a:bodyPr>
          <a:lstStyle/>
          <a:p>
            <a:pPr algn="r"/>
            <a:endParaRPr lang="pt-BR" dirty="0"/>
          </a:p>
          <a:p>
            <a:pPr algn="r"/>
            <a:r>
              <a:rPr lang="pt-BR" sz="2400" dirty="0"/>
              <a:t>Celso Hiroshi Iocohama</a:t>
            </a:r>
          </a:p>
          <a:p>
            <a:pPr algn="r"/>
            <a:r>
              <a:rPr lang="pt-BR" sz="2400" dirty="0" err="1"/>
              <a:t>celso@prof.unipar.br</a:t>
            </a:r>
            <a:endParaRPr lang="pt-BR" sz="2400" dirty="0"/>
          </a:p>
          <a:p>
            <a:pPr algn="r"/>
            <a:r>
              <a:rPr lang="pt-BR" sz="2400" dirty="0"/>
              <a:t>Universidade Paranaense - UNIPAR</a:t>
            </a:r>
            <a:endParaRPr lang="pt-BR" sz="4000" dirty="0"/>
          </a:p>
          <a:p>
            <a:pPr algn="ctr"/>
            <a:endParaRPr lang="pt-BR" sz="29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968E52F-0F43-3C45-AE93-C94F23B21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42184"/>
            <a:ext cx="9271591" cy="148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41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71ECD2-8868-3441-8B33-CDB269AF3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avaliação da aprendizagem na “Titulação” Docente –</a:t>
            </a:r>
            <a:br>
              <a:rPr lang="pt-BR" dirty="0"/>
            </a:br>
            <a:r>
              <a:rPr lang="pt-BR" dirty="0"/>
              <a:t>conforme Instrumento de avaliação 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99D51E34-159A-D74D-9F63-F551324EF8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7276" y="1123837"/>
            <a:ext cx="4597400" cy="558800"/>
          </a:xfr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4A8B2C10-0ED7-9242-BB21-0B878EB598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2746" y="3289300"/>
            <a:ext cx="8102600" cy="2108200"/>
          </a:xfrm>
          <a:prstGeom prst="rect">
            <a:avLst/>
          </a:prstGeom>
        </p:spPr>
      </p:pic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2D907553-FDBD-B84F-AC76-4212C5F37AC5}"/>
              </a:ext>
            </a:extLst>
          </p:cNvPr>
          <p:cNvCxnSpPr/>
          <p:nvPr/>
        </p:nvCxnSpPr>
        <p:spPr>
          <a:xfrm>
            <a:off x="7602279" y="429555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E161BCC3-3DFF-ED40-87B7-81D3843E8BD3}"/>
              </a:ext>
            </a:extLst>
          </p:cNvPr>
          <p:cNvCxnSpPr/>
          <p:nvPr/>
        </p:nvCxnSpPr>
        <p:spPr>
          <a:xfrm flipV="1">
            <a:off x="7581014" y="4199860"/>
            <a:ext cx="0" cy="223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20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7F9D331-BAB1-994F-95D7-EFE17BDE5F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Avaliação da aprendizagem e relações interpessoais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56157997-5987-1143-B1E7-3F513FEA34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083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24FB09-0B5D-7946-AD36-DC75FE92B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Como fica a avaliação da aprendizagem no modelo social e do contexto educacional </a:t>
            </a:r>
            <a:br>
              <a:rPr lang="pt-BR" dirty="0"/>
            </a:br>
            <a:br>
              <a:rPr lang="pt-BR" sz="2800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349965-4874-824F-A441-DA8AB4F66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6500" y="114300"/>
            <a:ext cx="7988300" cy="6311900"/>
          </a:xfrm>
        </p:spPr>
        <p:txBody>
          <a:bodyPr>
            <a:normAutofit/>
          </a:bodyPr>
          <a:lstStyle/>
          <a:p>
            <a:r>
              <a:rPr lang="pt-BR" sz="2800" dirty="0"/>
              <a:t>As relações interpessoais entre professor e alunos</a:t>
            </a:r>
          </a:p>
          <a:p>
            <a:pPr lvl="1"/>
            <a:r>
              <a:rPr lang="pt-BR" sz="2600" dirty="0"/>
              <a:t>A noção da empatia</a:t>
            </a:r>
          </a:p>
          <a:p>
            <a:pPr lvl="1"/>
            <a:r>
              <a:rPr lang="pt-BR" sz="2600" dirty="0"/>
              <a:t>A compreensão da diversidade</a:t>
            </a:r>
          </a:p>
          <a:p>
            <a:pPr lvl="1"/>
            <a:r>
              <a:rPr lang="pt-BR" sz="2600" dirty="0"/>
              <a:t>A compreensão dos conflitos (professor, professor-aluno,  aluno)</a:t>
            </a:r>
          </a:p>
          <a:p>
            <a:pPr lvl="1"/>
            <a:r>
              <a:rPr lang="pt-BR" sz="2600" dirty="0"/>
              <a:t>A compreensão dos mecanismos de aprendizagem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Avaliação e erro/incompetência/incapacidade  </a:t>
            </a:r>
          </a:p>
          <a:p>
            <a:r>
              <a:rPr lang="pt-BR" sz="2800" dirty="0"/>
              <a:t>Avaliação e feedback (positivo, negativo e corretivo)</a:t>
            </a:r>
          </a:p>
          <a:p>
            <a:r>
              <a:rPr lang="pt-BR" sz="2800" dirty="0"/>
              <a:t>Avaliação, enfrentamento e superação</a:t>
            </a:r>
          </a:p>
          <a:p>
            <a:r>
              <a:rPr lang="pt-BR" sz="2800" dirty="0"/>
              <a:t>Avaliação e inclusão (processo amoroso)</a:t>
            </a:r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8588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0BAA9C-9954-304E-88E2-1477D6551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Despertar Docente</a:t>
            </a:r>
            <a:br>
              <a:rPr lang="pt-BR" dirty="0"/>
            </a:br>
            <a:r>
              <a:rPr lang="pt-BR" sz="2800" dirty="0"/>
              <a:t>(passo antecedente à avaliação)</a:t>
            </a:r>
            <a:br>
              <a:rPr lang="pt-BR" sz="2800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22B58B-0C65-344C-8A82-0F641CB8E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4315" y="180753"/>
            <a:ext cx="8325294" cy="6113721"/>
          </a:xfrm>
        </p:spPr>
        <p:txBody>
          <a:bodyPr>
            <a:normAutofit/>
          </a:bodyPr>
          <a:lstStyle/>
          <a:p>
            <a:r>
              <a:rPr lang="pt-BR" dirty="0"/>
              <a:t>- Preocupação com conteúdos, valores, atitudes e aprendizagens</a:t>
            </a:r>
          </a:p>
          <a:p>
            <a:r>
              <a:rPr lang="pt-BR" dirty="0"/>
              <a:t>- Reconhecimento do discente (professor educador?)</a:t>
            </a:r>
          </a:p>
          <a:p>
            <a:r>
              <a:rPr lang="pt-BR" dirty="0"/>
              <a:t>- Importância do conteúdo para intencionalidades  (o quanto o professor conhece o projeto pedagógico de seu curso, o plano de desenvolvimento institucional e as diretrizes curriculares de seu curso?)</a:t>
            </a:r>
          </a:p>
          <a:p>
            <a:r>
              <a:rPr lang="pt-BR" dirty="0"/>
              <a:t>- Tendência da individualização do trabalho do professor (ele cai na vala comum de cumprir com sua aula e com seus horários)</a:t>
            </a:r>
          </a:p>
          <a:p>
            <a:r>
              <a:rPr lang="pt-BR" dirty="0"/>
              <a:t>- Importância das diretrizes para um foco maior: sobrevida do aluno e seu efeito social para o crescimento do país e do Planeta</a:t>
            </a:r>
          </a:p>
          <a:p>
            <a:r>
              <a:rPr lang="pt-BR" dirty="0"/>
              <a:t>- Importância técnico-ética da formação profissional </a:t>
            </a:r>
          </a:p>
          <a:p>
            <a:endParaRPr lang="pt-BR" dirty="0"/>
          </a:p>
          <a:p>
            <a:r>
              <a:rPr lang="pt-BR" dirty="0"/>
              <a:t>Cuidado com a visão cartesiana (alerta da profa. </a:t>
            </a:r>
            <a:r>
              <a:rPr lang="pt-BR" dirty="0" err="1"/>
              <a:t>Mirlene</a:t>
            </a:r>
            <a:r>
              <a:rPr lang="pt-BR" dirty="0"/>
              <a:t>) – importância do contexto </a:t>
            </a:r>
          </a:p>
        </p:txBody>
      </p:sp>
    </p:spTree>
    <p:extLst>
      <p:ext uri="{BB962C8B-B14F-4D97-AF65-F5344CB8AC3E}">
        <p14:creationId xmlns:p14="http://schemas.microsoft.com/office/powerpoint/2010/main" val="134717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C7A70C-C556-7245-994B-9E21232C5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formação continuada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8C58EB-EB97-1045-8784-11A6D631E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 zona de conforto</a:t>
            </a:r>
          </a:p>
          <a:p>
            <a:r>
              <a:rPr lang="pt-BR" sz="2800" dirty="0"/>
              <a:t>O dogma da especificidade da área</a:t>
            </a:r>
          </a:p>
          <a:p>
            <a:r>
              <a:rPr lang="pt-BR" sz="2800" dirty="0"/>
              <a:t>O planejamento da formação continuada com acolhimento </a:t>
            </a:r>
          </a:p>
          <a:p>
            <a:r>
              <a:rPr lang="pt-BR" sz="2800" dirty="0"/>
              <a:t>Importância das práticas/oficinas</a:t>
            </a:r>
          </a:p>
          <a:p>
            <a:endParaRPr lang="pt-BR" sz="26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0678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6D89A9-FF5E-4947-B527-9EDAC7D6F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Ferramentas tecnológicas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CD35C6-02CF-E248-9212-BC6C5206E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865532" cy="5485892"/>
          </a:xfrm>
        </p:spPr>
        <p:txBody>
          <a:bodyPr>
            <a:normAutofit/>
          </a:bodyPr>
          <a:lstStyle/>
          <a:p>
            <a:r>
              <a:rPr lang="pt-BR" sz="2800" dirty="0"/>
              <a:t>Motivação do docente para o acolhimento discente</a:t>
            </a:r>
          </a:p>
          <a:p>
            <a:r>
              <a:rPr lang="pt-BR" sz="2800" dirty="0"/>
              <a:t>Estimulação do docente para experiências tecnológicas</a:t>
            </a:r>
          </a:p>
          <a:p>
            <a:r>
              <a:rPr lang="pt-BR" sz="2800" dirty="0"/>
              <a:t>Motivação do discente pela diversidade das experiências e obtenção de resultados</a:t>
            </a:r>
          </a:p>
          <a:p>
            <a:r>
              <a:rPr lang="pt-BR" sz="2800" dirty="0"/>
              <a:t>Valorização das ações e potencialidades discentes </a:t>
            </a:r>
          </a:p>
          <a:p>
            <a:r>
              <a:rPr lang="pt-BR" sz="2800" dirty="0"/>
              <a:t>Utilização de ambientes virtuais</a:t>
            </a:r>
          </a:p>
          <a:p>
            <a:r>
              <a:rPr lang="pt-BR" sz="2800" dirty="0"/>
              <a:t>Fomentação de caminhos para as múltiplas inteligências </a:t>
            </a:r>
          </a:p>
          <a:p>
            <a:r>
              <a:rPr lang="pt-BR" sz="2800" dirty="0"/>
              <a:t>Apoio Institucional para a viabilizar as ferramentas e a sua utilização</a:t>
            </a:r>
          </a:p>
        </p:txBody>
      </p:sp>
    </p:spTree>
    <p:extLst>
      <p:ext uri="{BB962C8B-B14F-4D97-AF65-F5344CB8AC3E}">
        <p14:creationId xmlns:p14="http://schemas.microsoft.com/office/powerpoint/2010/main" val="367522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B640F7-9CCF-F245-A57C-400068B68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Banco de experiências pedagógicas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FF6C26-E129-3047-B9C4-6CFC204AB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Enquanto docentes, o que sabemos sobre as práticas em nossas disciplinas por outros professores?</a:t>
            </a:r>
          </a:p>
          <a:p>
            <a:r>
              <a:rPr lang="pt-BR" sz="2800" dirty="0"/>
              <a:t>Ambientes de redes para o compartilhamento das práticas pedagógicas </a:t>
            </a:r>
          </a:p>
          <a:p>
            <a:r>
              <a:rPr lang="pt-BR" sz="2800" dirty="0"/>
              <a:t>Experiências gerais e experiências específicas</a:t>
            </a:r>
          </a:p>
          <a:p>
            <a:r>
              <a:rPr lang="pt-BR" sz="2800" dirty="0"/>
              <a:t>Experiências internas e experiências externas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967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5C7F68-B065-684B-8614-DF23E6415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À guisa de conclusão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CEF797A3-6E39-B043-8C18-52E351DB7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Compreender a avaliação da aprendizagem como um “</a:t>
            </a:r>
            <a:r>
              <a:rPr lang="pt-BR" sz="2800" b="1" dirty="0"/>
              <a:t>continuum</a:t>
            </a:r>
            <a:r>
              <a:rPr lang="pt-BR" sz="2800" dirty="0"/>
              <a:t>”</a:t>
            </a:r>
          </a:p>
          <a:p>
            <a:r>
              <a:rPr lang="pt-BR" sz="2800" b="1" dirty="0"/>
              <a:t>Aprendizagem</a:t>
            </a:r>
            <a:r>
              <a:rPr lang="pt-BR" sz="2800" dirty="0"/>
              <a:t> é o foco; avaliação uma </a:t>
            </a:r>
            <a:r>
              <a:rPr lang="pt-BR" sz="2800" b="1" dirty="0"/>
              <a:t>ferramenta/instrumento</a:t>
            </a:r>
            <a:r>
              <a:rPr lang="pt-BR" sz="2800" dirty="0"/>
              <a:t>.</a:t>
            </a:r>
          </a:p>
          <a:p>
            <a:r>
              <a:rPr lang="pt-BR" sz="2800" dirty="0"/>
              <a:t>Instrumentos precisam ser praticados e repensados, </a:t>
            </a:r>
            <a:r>
              <a:rPr lang="pt-BR" sz="2800" b="1" dirty="0"/>
              <a:t>atrelados</a:t>
            </a:r>
            <a:r>
              <a:rPr lang="pt-BR" sz="2800" dirty="0"/>
              <a:t> ao contexto de sua </a:t>
            </a:r>
            <a:r>
              <a:rPr lang="pt-BR" sz="2800" b="1" dirty="0"/>
              <a:t>finalidade</a:t>
            </a:r>
            <a:r>
              <a:rPr lang="pt-BR" sz="2800" dirty="0"/>
              <a:t>.</a:t>
            </a:r>
          </a:p>
          <a:p>
            <a:r>
              <a:rPr lang="pt-BR" sz="2800" dirty="0"/>
              <a:t>Precisamos de </a:t>
            </a:r>
            <a:r>
              <a:rPr lang="pt-BR" sz="2800" b="1" dirty="0"/>
              <a:t>apoio e de despertar </a:t>
            </a:r>
            <a:r>
              <a:rPr lang="pt-BR" sz="2800" dirty="0"/>
              <a:t>para as metodologias de </a:t>
            </a:r>
            <a:r>
              <a:rPr lang="pt-BR" sz="2800" b="1" dirty="0"/>
              <a:t>aprendizagem </a:t>
            </a:r>
            <a:r>
              <a:rPr lang="pt-BR" sz="2800" dirty="0"/>
              <a:t>(classificas e inovadoras), qualificando os mecanismos de </a:t>
            </a:r>
            <a:r>
              <a:rPr lang="pt-BR" sz="2800" b="1" dirty="0"/>
              <a:t>avaliação</a:t>
            </a:r>
            <a:r>
              <a:rPr lang="pt-BR" sz="2800" dirty="0"/>
              <a:t>.</a:t>
            </a:r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50283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78AF577-2888-B14E-8434-B11B2AF79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7385" y="1392865"/>
            <a:ext cx="8190613" cy="2573080"/>
          </a:xfrm>
        </p:spPr>
        <p:txBody>
          <a:bodyPr>
            <a:normAutofit fontScale="90000"/>
          </a:bodyPr>
          <a:lstStyle/>
          <a:p>
            <a:r>
              <a:rPr lang="pt-BR" dirty="0"/>
              <a:t>“cabe ao pesquisador descobrir o mundo, mas cabe ao avaliador torná-lo melhor”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82F194FC-E143-D040-AF19-EAF36FA27E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5283" y="4306186"/>
            <a:ext cx="6319283" cy="1855381"/>
          </a:xfrm>
        </p:spPr>
        <p:txBody>
          <a:bodyPr>
            <a:normAutofit/>
          </a:bodyPr>
          <a:lstStyle/>
          <a:p>
            <a:r>
              <a:rPr lang="pt-BR" sz="2800" b="1" dirty="0"/>
              <a:t>Lee Joseph </a:t>
            </a:r>
            <a:r>
              <a:rPr lang="pt-BR" sz="2800" b="1" dirty="0" err="1"/>
              <a:t>Cronbach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50920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E22FF4-7413-2546-B68C-34FE8E3F7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8233" y="1690576"/>
            <a:ext cx="8091560" cy="1998921"/>
          </a:xfrm>
        </p:spPr>
        <p:txBody>
          <a:bodyPr/>
          <a:lstStyle/>
          <a:p>
            <a:r>
              <a:rPr lang="pt-BR" dirty="0"/>
              <a:t>	</a:t>
            </a:r>
            <a:r>
              <a:rPr lang="pt-BR" sz="4800" dirty="0"/>
              <a:t>obrigado!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A52AFB-9EA0-324E-BB50-6A1F12E2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5108" y="4051004"/>
            <a:ext cx="7049570" cy="1867787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Celso Hiroshi Iocohama </a:t>
            </a:r>
          </a:p>
          <a:p>
            <a:pPr marL="0" indent="0">
              <a:buNone/>
            </a:pPr>
            <a:r>
              <a:rPr lang="pt-BR" dirty="0" err="1"/>
              <a:t>celso@prof.unipar.br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Universidade Paranaense - UNIPAR</a:t>
            </a:r>
          </a:p>
        </p:txBody>
      </p:sp>
    </p:spTree>
    <p:extLst>
      <p:ext uri="{BB962C8B-B14F-4D97-AF65-F5344CB8AC3E}">
        <p14:creationId xmlns:p14="http://schemas.microsoft.com/office/powerpoint/2010/main" val="1422866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908E1-4EFC-2840-901F-DEE92AC06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avaliação da aprendizagem: um tema recorrente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77DDB3-9BD0-3E4D-A3DE-600C54BD6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3200" dirty="0"/>
          </a:p>
          <a:p>
            <a:r>
              <a:rPr lang="pt-BR" sz="3200" dirty="0"/>
              <a:t>Reconhecimento da importância</a:t>
            </a:r>
          </a:p>
          <a:p>
            <a:r>
              <a:rPr lang="pt-BR" sz="3200" dirty="0"/>
              <a:t>Quem reconhece a importância?</a:t>
            </a:r>
          </a:p>
          <a:p>
            <a:r>
              <a:rPr lang="pt-BR" sz="3200" dirty="0"/>
              <a:t>Como o professor vê a avaliação? </a:t>
            </a:r>
          </a:p>
          <a:p>
            <a:r>
              <a:rPr lang="pt-BR" sz="3200" dirty="0"/>
              <a:t>Como o aluno vê a avaliação?</a:t>
            </a:r>
          </a:p>
          <a:p>
            <a:r>
              <a:rPr lang="pt-BR" sz="3200" dirty="0"/>
              <a:t>Problemas pedagógicos</a:t>
            </a:r>
            <a:r>
              <a:rPr lang="pt-BR" sz="3000" dirty="0"/>
              <a:t> e de gestão</a:t>
            </a:r>
          </a:p>
          <a:p>
            <a:endParaRPr lang="pt-BR" sz="3000" dirty="0"/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67572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9B906C-D9FC-274D-B507-6350B0490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Traços dos problemas da avaliação da aprendizagem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A23919-04F3-1248-B1C3-50A7E362D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528834" cy="5120640"/>
          </a:xfrm>
        </p:spPr>
        <p:txBody>
          <a:bodyPr>
            <a:normAutofit fontScale="92500"/>
          </a:bodyPr>
          <a:lstStyle/>
          <a:p>
            <a:endParaRPr lang="pt-BR" sz="2800" dirty="0"/>
          </a:p>
          <a:p>
            <a:endParaRPr lang="pt-BR" sz="2800" dirty="0"/>
          </a:p>
          <a:p>
            <a:endParaRPr lang="pt-BR" sz="2800" dirty="0"/>
          </a:p>
          <a:p>
            <a:endParaRPr lang="pt-BR" sz="3200" dirty="0"/>
          </a:p>
          <a:p>
            <a:r>
              <a:rPr lang="pt-BR" sz="3200" dirty="0"/>
              <a:t>Avaliação meramente </a:t>
            </a:r>
            <a:r>
              <a:rPr lang="pt-BR" sz="3200" b="1" dirty="0"/>
              <a:t>classificatória/seletiva</a:t>
            </a:r>
          </a:p>
          <a:p>
            <a:r>
              <a:rPr lang="pt-BR" sz="3200" dirty="0"/>
              <a:t>Avaliação como instrumento de </a:t>
            </a:r>
            <a:r>
              <a:rPr lang="pt-BR" sz="3200" b="1" dirty="0"/>
              <a:t>coerção</a:t>
            </a:r>
          </a:p>
          <a:p>
            <a:r>
              <a:rPr lang="pt-BR" sz="3200" dirty="0"/>
              <a:t>Avaliação desconectada da aprendizagem</a:t>
            </a:r>
          </a:p>
          <a:p>
            <a:pPr lvl="1"/>
            <a:r>
              <a:rPr lang="pt-BR" sz="2800" dirty="0"/>
              <a:t>Instrumentos de avaliação </a:t>
            </a:r>
            <a:r>
              <a:rPr lang="pt-BR" sz="2800" b="1" dirty="0"/>
              <a:t>repetidos</a:t>
            </a:r>
          </a:p>
          <a:p>
            <a:pPr lvl="1"/>
            <a:r>
              <a:rPr lang="pt-BR" sz="2800" dirty="0"/>
              <a:t>Instrumentos de avaliação </a:t>
            </a:r>
            <a:r>
              <a:rPr lang="pt-BR" sz="2800" b="1" dirty="0"/>
              <a:t>descompromissados</a:t>
            </a:r>
          </a:p>
          <a:p>
            <a:endParaRPr lang="pt-BR" sz="2800" dirty="0"/>
          </a:p>
          <a:p>
            <a:endParaRPr lang="pt-BR" sz="2800" dirty="0"/>
          </a:p>
          <a:p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90976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4CE0E-BA59-2941-B370-3E501F5AB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Diagnósticos da avaliação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C28D59-44C9-5944-B217-1D2EE8610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Conteúdo (o que avaliar: aluno? trabalho? Aspecto cognitivo ou seu “todo”)</a:t>
            </a:r>
          </a:p>
          <a:p>
            <a:r>
              <a:rPr lang="pt-BR" sz="2800" dirty="0"/>
              <a:t>Forma (processo? Classificação? Instrumento adequado?  Forma dos resultados? )</a:t>
            </a:r>
          </a:p>
          <a:p>
            <a:r>
              <a:rPr lang="pt-BR" sz="2800" dirty="0"/>
              <a:t>Intencionalidade (finalidade? Importância dos resultados?)</a:t>
            </a:r>
          </a:p>
          <a:p>
            <a:r>
              <a:rPr lang="pt-BR" sz="2800" dirty="0"/>
              <a:t>Relações (metodologias de trabalho, condições de trabalho, o sistema de ensino, condições do aluno?)</a:t>
            </a:r>
          </a:p>
        </p:txBody>
      </p:sp>
    </p:spTree>
    <p:extLst>
      <p:ext uri="{BB962C8B-B14F-4D97-AF65-F5344CB8AC3E}">
        <p14:creationId xmlns:p14="http://schemas.microsoft.com/office/powerpoint/2010/main" val="2471490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C4E9A0-FF0B-6243-B7E1-63F9A5FBF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 - planejamento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3825A0-4CBA-2E4F-B08B-0FE23A3CA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lvl="1" indent="0">
              <a:buNone/>
            </a:pPr>
            <a:r>
              <a:rPr lang="pt-BR" sz="2800" dirty="0"/>
              <a:t>A administração da avaliação – Planejamento: </a:t>
            </a:r>
          </a:p>
          <a:p>
            <a:pPr marL="0" indent="0">
              <a:buNone/>
            </a:pPr>
            <a:r>
              <a:rPr lang="pt-BR" sz="2800" dirty="0"/>
              <a:t>	- Projeto Pedagógico do Curso</a:t>
            </a:r>
          </a:p>
          <a:p>
            <a:pPr marL="0" indent="0">
              <a:buNone/>
            </a:pPr>
            <a:r>
              <a:rPr lang="pt-BR" sz="2800" dirty="0"/>
              <a:t>	- Planos de aula</a:t>
            </a:r>
          </a:p>
          <a:p>
            <a:pPr marL="0" indent="0">
              <a:buNone/>
            </a:pPr>
            <a:r>
              <a:rPr lang="pt-BR" sz="2800" dirty="0"/>
              <a:t>	- Planos de ensino </a:t>
            </a:r>
          </a:p>
          <a:p>
            <a:pPr marL="0" indent="0">
              <a:buNone/>
            </a:pPr>
            <a:r>
              <a:rPr lang="pt-BR" sz="2800" dirty="0"/>
              <a:t>	- Comissão de avaliação Interna de 		   Avaliação</a:t>
            </a:r>
          </a:p>
          <a:p>
            <a:pPr marL="0" indent="0">
              <a:buNone/>
            </a:pPr>
            <a:r>
              <a:rPr lang="pt-BR" sz="2800" dirty="0"/>
              <a:t>	- Projetos de formação continuada</a:t>
            </a:r>
          </a:p>
          <a:p>
            <a:pPr marL="0" indent="0">
              <a:buNone/>
            </a:pPr>
            <a:r>
              <a:rPr lang="pt-BR" sz="2800" dirty="0"/>
              <a:t>	- Importância das Diretrizes Curriculares</a:t>
            </a:r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3200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C7704AC-9FA0-654B-A7F3-88F385E5DB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Perspectivas da avaliação da aprendizagem pelo instrumento de avaliação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B5D0AEDA-A1AC-9F48-8A7B-165B2C17A0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1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3B5A8A-1B18-BF46-8921-0EBF5BDF4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458121" cy="4601183"/>
          </a:xfrm>
        </p:spPr>
        <p:txBody>
          <a:bodyPr>
            <a:normAutofit/>
          </a:bodyPr>
          <a:lstStyle/>
          <a:p>
            <a:r>
              <a:rPr lang="pt-BR" sz="3200" dirty="0"/>
              <a:t>Estado  da avaliação?</a:t>
            </a:r>
            <a:br>
              <a:rPr lang="pt-BR" sz="3200" dirty="0"/>
            </a:br>
            <a:br>
              <a:rPr lang="pt-BR" sz="3200" dirty="0"/>
            </a:br>
            <a:r>
              <a:rPr lang="pt-BR" sz="2400" dirty="0"/>
              <a:t> (Instrumento para avaliação de cursos) – renovação e recredenciamento </a:t>
            </a:r>
            <a:endParaRPr lang="pt-BR" sz="3200" dirty="0"/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D926834D-9D16-D74D-AE8F-3ED9ECB4CA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1040" y="0"/>
            <a:ext cx="9480960" cy="6553200"/>
          </a:xfrm>
        </p:spPr>
      </p:pic>
    </p:spTree>
    <p:extLst>
      <p:ext uri="{BB962C8B-B14F-4D97-AF65-F5344CB8AC3E}">
        <p14:creationId xmlns:p14="http://schemas.microsoft.com/office/powerpoint/2010/main" val="169485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44093E-F1FD-2840-8993-A141A561A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021223" cy="4601183"/>
          </a:xfrm>
        </p:spPr>
        <p:txBody>
          <a:bodyPr>
            <a:normAutofit/>
          </a:bodyPr>
          <a:lstStyle/>
          <a:p>
            <a:r>
              <a:rPr lang="pt-BR" sz="3200" dirty="0"/>
              <a:t>Estado  da avaliação?</a:t>
            </a:r>
            <a:br>
              <a:rPr lang="pt-BR" sz="4400" dirty="0"/>
            </a:br>
            <a:br>
              <a:rPr lang="pt-BR" sz="4400" dirty="0"/>
            </a:br>
            <a:r>
              <a:rPr lang="pt-BR" sz="2800" dirty="0"/>
              <a:t> </a:t>
            </a:r>
            <a:r>
              <a:rPr lang="pt-BR" sz="2400" dirty="0"/>
              <a:t>(Instrumento para avaliação de cursos) – renovação e recredenciamento </a:t>
            </a:r>
            <a:endParaRPr lang="pt-BR" dirty="0"/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9738A0D9-CF13-8945-AF3D-E7D95C3EE2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0955" y="2580239"/>
            <a:ext cx="8362451" cy="1706626"/>
          </a:xfr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9F03CD5-9B0F-E544-9155-FC10A6A00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8860" y="1557503"/>
            <a:ext cx="8204546" cy="788820"/>
          </a:xfrm>
          <a:prstGeom prst="rect">
            <a:avLst/>
          </a:prstGeom>
        </p:spPr>
      </p:pic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9637B9F2-FEC0-B142-91F9-5E1FDD07B566}"/>
              </a:ext>
            </a:extLst>
          </p:cNvPr>
          <p:cNvCxnSpPr/>
          <p:nvPr/>
        </p:nvCxnSpPr>
        <p:spPr>
          <a:xfrm flipV="1">
            <a:off x="11504428" y="3466214"/>
            <a:ext cx="0" cy="148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8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A26D2-42C7-3A48-9AB5-B2C7F7AEC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avaliação da aprendizagem na “Titulação” Docente –</a:t>
            </a:r>
            <a:br>
              <a:rPr lang="pt-BR" dirty="0"/>
            </a:br>
            <a:r>
              <a:rPr lang="pt-BR" dirty="0"/>
              <a:t>conforme Instrumento de avaliação 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4E87116A-D54A-C94C-9544-252B4809FD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3845" y="329609"/>
            <a:ext cx="7768443" cy="5775493"/>
          </a:xfrm>
        </p:spPr>
      </p:pic>
    </p:spTree>
    <p:extLst>
      <p:ext uri="{BB962C8B-B14F-4D97-AF65-F5344CB8AC3E}">
        <p14:creationId xmlns:p14="http://schemas.microsoft.com/office/powerpoint/2010/main" val="264925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adro">
  <a:themeElements>
    <a:clrScheme name="Quadr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Quadr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adr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{8F14262E-022E-F644-960E-46260A6AD55C}tf10001124</Template>
  <TotalTime>1458</TotalTime>
  <Words>593</Words>
  <Application>Microsoft Macintosh PowerPoint</Application>
  <PresentationFormat>Widescreen</PresentationFormat>
  <Paragraphs>92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19</vt:i4>
      </vt:variant>
    </vt:vector>
  </HeadingPairs>
  <TitlesOfParts>
    <vt:vector size="26" baseType="lpstr">
      <vt:lpstr>Arial</vt:lpstr>
      <vt:lpstr>Corbel</vt:lpstr>
      <vt:lpstr>Trebuchet MS</vt:lpstr>
      <vt:lpstr>Tw Cen MT</vt:lpstr>
      <vt:lpstr>Wingdings 2</vt:lpstr>
      <vt:lpstr>Quadro</vt:lpstr>
      <vt:lpstr>Circuito</vt:lpstr>
      <vt:lpstr>A AVALIAÇÃO DA APRENDIZAGEM: CRITÉRIOS, PLANEJAMENTO E EXPERIÊNCIAS</vt:lpstr>
      <vt:lpstr>A avaliação da aprendizagem: um tema recorrente</vt:lpstr>
      <vt:lpstr>Traços dos problemas da avaliação da aprendizagem</vt:lpstr>
      <vt:lpstr>Diagnósticos da avaliação</vt:lpstr>
      <vt:lpstr>Avaliação - planejamento</vt:lpstr>
      <vt:lpstr>Perspectivas da avaliação da aprendizagem pelo instrumento de avaliação</vt:lpstr>
      <vt:lpstr>Estado  da avaliação?   (Instrumento para avaliação de cursos) – renovação e recredenciamento </vt:lpstr>
      <vt:lpstr>Estado  da avaliação?   (Instrumento para avaliação de cursos) – renovação e recredenciamento </vt:lpstr>
      <vt:lpstr>A avaliação da aprendizagem na “Titulação” Docente – conforme Instrumento de avaliação </vt:lpstr>
      <vt:lpstr>A avaliação da aprendizagem na “Titulação” Docente – conforme Instrumento de avaliação </vt:lpstr>
      <vt:lpstr>Avaliação da aprendizagem e relações interpessoais</vt:lpstr>
      <vt:lpstr>Como fica a avaliação da aprendizagem no modelo social e do contexto educacional   </vt:lpstr>
      <vt:lpstr>Despertar Docente (passo antecedente à avaliação) </vt:lpstr>
      <vt:lpstr>A formação continuada</vt:lpstr>
      <vt:lpstr>Ferramentas tecnológicas</vt:lpstr>
      <vt:lpstr>Banco de experiências pedagógicas</vt:lpstr>
      <vt:lpstr>À guisa de conclusão</vt:lpstr>
      <vt:lpstr>“cabe ao pesquisador descobrir o mundo, mas cabe ao avaliador torná-lo melhor”</vt:lpstr>
      <vt:lpstr> obrigado!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AVALIAÇÃO DA APRENDIZAGEM: CRITÉRIOS, PLANEJAMENTO E EXPERIÊNCIAS</dc:title>
  <dc:creator>Celso Iocohama</dc:creator>
  <cp:lastModifiedBy>Celso Iocohama</cp:lastModifiedBy>
  <cp:revision>37</cp:revision>
  <dcterms:created xsi:type="dcterms:W3CDTF">2018-05-03T15:51:05Z</dcterms:created>
  <dcterms:modified xsi:type="dcterms:W3CDTF">2018-05-04T16:16:18Z</dcterms:modified>
</cp:coreProperties>
</file>